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67636"/>
              </p:ext>
            </p:extLst>
          </p:nvPr>
        </p:nvGraphicFramePr>
        <p:xfrm>
          <a:off x="501650" y="1042034"/>
          <a:ext cx="6629398" cy="918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8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4762">
                  <a:extLst>
                    <a:ext uri="{9D8B030D-6E8A-4147-A177-3AD203B41FA5}">
                      <a16:colId xmlns:a16="http://schemas.microsoft.com/office/drawing/2014/main" val="199637251"/>
                    </a:ext>
                  </a:extLst>
                </a:gridCol>
                <a:gridCol w="211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1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7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59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05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0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22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1777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01651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04631">
                <a:tc>
                  <a:txBody>
                    <a:bodyPr/>
                    <a:lstStyle/>
                    <a:p>
                      <a:pPr marL="2540" algn="ctr">
                        <a:lnSpc>
                          <a:spcPts val="1270"/>
                        </a:lnSpc>
                        <a:spcBef>
                          <a:spcPts val="219"/>
                        </a:spcBef>
                      </a:pPr>
                      <a:r>
                        <a:rPr sz="1100" spc="-25" dirty="0">
                          <a:latin typeface="ＭＳ ゴシック"/>
                          <a:cs typeface="ＭＳ ゴシック"/>
                        </a:rPr>
                        <a:t>代表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  <a:p>
                      <a:pPr marL="2540" algn="ctr">
                        <a:lnSpc>
                          <a:spcPts val="1270"/>
                        </a:lnSpc>
                      </a:pPr>
                      <a:r>
                        <a:rPr sz="1100" spc="-10" dirty="0">
                          <a:latin typeface="ＭＳ ゴシック"/>
                          <a:cs typeface="ＭＳ ゴシック"/>
                        </a:rPr>
                        <a:t>補助事業者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27939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100" spc="-10" dirty="0">
                          <a:latin typeface="ＭＳ ゴシック"/>
                          <a:cs typeface="ＭＳ ゴシック"/>
                        </a:rPr>
                        <a:t>所 在 地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0541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315">
                <a:tc rowSpan="2"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100" spc="-15" dirty="0">
                          <a:latin typeface="ＭＳ ゴシック"/>
                          <a:cs typeface="ＭＳ ゴシック"/>
                        </a:rPr>
                        <a:t>補助金額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0541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300">
                          <a:latin typeface="+mj-ea"/>
                          <a:ea typeface="+mj-ea"/>
                          <a:cs typeface="Times New Roman"/>
                        </a:rPr>
                        <a:t>　　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219075" algn="r">
                        <a:lnSpc>
                          <a:spcPct val="100000"/>
                        </a:lnSpc>
                      </a:pPr>
                      <a:endParaRPr sz="1200">
                        <a:latin typeface="+mj-ea"/>
                        <a:ea typeface="+mj-ea"/>
                        <a:cs typeface="ＭＳ ゴシック"/>
                      </a:endParaRPr>
                    </a:p>
                  </a:txBody>
                  <a:tcPr marL="0" marR="0" marT="58419" marB="0" anchor="ctr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円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marL="116839" marR="107314" indent="133985">
                        <a:lnSpc>
                          <a:spcPts val="1180"/>
                        </a:lnSpc>
                        <a:spcBef>
                          <a:spcPts val="385"/>
                        </a:spcBef>
                      </a:pPr>
                      <a:r>
                        <a:rPr sz="1050" spc="-20" dirty="0">
                          <a:latin typeface="ＭＳ ゴシック"/>
                          <a:cs typeface="ＭＳ ゴシック"/>
                        </a:rPr>
                        <a:t>担当者</a:t>
                      </a:r>
                      <a:r>
                        <a:rPr sz="1050" spc="-50" dirty="0">
                          <a:latin typeface="ＭＳ ゴシック"/>
                          <a:cs typeface="ＭＳ ゴシック"/>
                        </a:rPr>
                        <a:t> </a:t>
                      </a:r>
                      <a:r>
                        <a:rPr sz="1050" spc="-10" dirty="0">
                          <a:latin typeface="ＭＳ ゴシック"/>
                          <a:cs typeface="ＭＳ ゴシック"/>
                        </a:rPr>
                        <a:t>役職</a:t>
                      </a:r>
                      <a:r>
                        <a:rPr sz="1050" spc="-10">
                          <a:latin typeface="ＭＳ ゴシック"/>
                          <a:cs typeface="ＭＳ ゴシック"/>
                        </a:rPr>
                        <a:t>・氏名</a:t>
                      </a:r>
                      <a:endParaRPr lang="en-US" sz="1050" spc="-10">
                        <a:latin typeface="ＭＳ ゴシック"/>
                        <a:cs typeface="ＭＳ ゴシック"/>
                      </a:endParaRPr>
                    </a:p>
                  </a:txBody>
                  <a:tcPr marL="0" marR="0" marT="4889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900" spc="-25" dirty="0">
                          <a:latin typeface="ＭＳ ゴシック"/>
                          <a:cs typeface="ＭＳ ゴシック"/>
                        </a:rPr>
                        <a:t>役職</a:t>
                      </a:r>
                      <a:endParaRPr sz="900">
                        <a:latin typeface="ＭＳ ゴシック"/>
                        <a:cs typeface="ＭＳ ゴシック"/>
                      </a:endParaRPr>
                    </a:p>
                  </a:txBody>
                  <a:tcPr marL="0" marR="0" marT="2095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8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54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88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900" spc="-25" dirty="0">
                          <a:latin typeface="ＭＳ ゴシック"/>
                          <a:cs typeface="ＭＳ ゴシック"/>
                        </a:rPr>
                        <a:t>氏名</a:t>
                      </a:r>
                      <a:endParaRPr sz="900">
                        <a:latin typeface="ＭＳ ゴシック"/>
                        <a:cs typeface="ＭＳ ゴシック"/>
                      </a:endParaRPr>
                    </a:p>
                  </a:txBody>
                  <a:tcPr marL="0" marR="0" marT="2095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34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1770" marR="180975" indent="139700">
                        <a:lnSpc>
                          <a:spcPts val="1220"/>
                        </a:lnSpc>
                      </a:pPr>
                      <a:r>
                        <a:rPr sz="1100" spc="-25" dirty="0">
                          <a:latin typeface="ＭＳ ゴシック"/>
                          <a:cs typeface="ＭＳ ゴシック"/>
                        </a:rPr>
                        <a:t>事業</a:t>
                      </a:r>
                      <a:r>
                        <a:rPr sz="1100" spc="-50" dirty="0">
                          <a:latin typeface="ＭＳ ゴシック"/>
                          <a:cs typeface="ＭＳ ゴシック"/>
                        </a:rPr>
                        <a:t> </a:t>
                      </a:r>
                      <a:r>
                        <a:rPr sz="1100" spc="-15" dirty="0">
                          <a:latin typeface="ＭＳ ゴシック"/>
                          <a:cs typeface="ＭＳ ゴシック"/>
                        </a:rPr>
                        <a:t>実施結果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20955" algn="l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spc="-5" dirty="0">
                          <a:latin typeface="ＭＳ ゴシック"/>
                          <a:cs typeface="ＭＳ ゴシック"/>
                        </a:rPr>
                        <a:t>□導入した労働安全衛生装備・装置の期待した効果に対する評価</a:t>
                      </a:r>
                      <a:endParaRPr sz="9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968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87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lang="en-US" sz="800">
                        <a:latin typeface="ＭＳ ゴシック"/>
                      </a:endParaRPr>
                    </a:p>
                    <a:p>
                      <a:pPr marL="196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endParaRPr sz="800">
                        <a:latin typeface="ＭＳ ゴシック"/>
                      </a:endParaRPr>
                    </a:p>
                  </a:txBody>
                  <a:tcPr marL="0" marR="0" marT="15875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018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600" spc="-10" dirty="0">
                          <a:latin typeface="游ゴシック"/>
                          <a:cs typeface="游ゴシック"/>
                        </a:rPr>
                        <a:t>写真添付欄</a:t>
                      </a:r>
                      <a:endParaRPr sz="600">
                        <a:latin typeface="游ゴシック"/>
                        <a:cs typeface="游ゴシック"/>
                      </a:endParaRPr>
                    </a:p>
                  </a:txBody>
                  <a:tcPr marL="0" marR="0" marT="3429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315"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1770" marR="180975" indent="139700">
                        <a:lnSpc>
                          <a:spcPts val="1220"/>
                        </a:lnSpc>
                      </a:pPr>
                      <a:r>
                        <a:rPr sz="1100" spc="-25" dirty="0">
                          <a:latin typeface="ＭＳ ゴシック"/>
                          <a:cs typeface="ＭＳ ゴシック"/>
                        </a:rPr>
                        <a:t>研修</a:t>
                      </a:r>
                      <a:r>
                        <a:rPr sz="1100" spc="-50" dirty="0">
                          <a:latin typeface="ＭＳ ゴシック"/>
                          <a:cs typeface="ＭＳ ゴシック"/>
                        </a:rPr>
                        <a:t> </a:t>
                      </a:r>
                      <a:r>
                        <a:rPr sz="1100" spc="-15" dirty="0">
                          <a:latin typeface="ＭＳ ゴシック"/>
                          <a:cs typeface="ＭＳ ゴシック"/>
                        </a:rPr>
                        <a:t>実施結果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10" dirty="0">
                          <a:latin typeface="ＭＳ ゴシック"/>
                          <a:cs typeface="ＭＳ ゴシック"/>
                        </a:rPr>
                        <a:t>研修開催概要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508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7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ＭＳ ゴシック"/>
                          <a:cs typeface="ＭＳ ゴシック"/>
                        </a:rPr>
                        <a:t>研 修 名：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81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9685">
                        <a:lnSpc>
                          <a:spcPts val="1310"/>
                        </a:lnSpc>
                      </a:pP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685">
                        <a:lnSpc>
                          <a:spcPts val="1310"/>
                        </a:lnSpc>
                      </a:pP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000" spc="-10" dirty="0">
                          <a:latin typeface="ＭＳ ゴシック"/>
                          <a:cs typeface="ＭＳ ゴシック"/>
                        </a:rPr>
                        <a:t>開催日時：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889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9685">
                        <a:lnSpc>
                          <a:spcPts val="1310"/>
                        </a:lnSpc>
                      </a:pP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685">
                        <a:lnSpc>
                          <a:spcPts val="1310"/>
                        </a:lnSpc>
                      </a:pP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16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000" spc="-10" dirty="0">
                          <a:latin typeface="ＭＳ ゴシック"/>
                          <a:cs typeface="ＭＳ ゴシック"/>
                        </a:rPr>
                        <a:t>開催場所：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889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81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870"/>
                        </a:spcBef>
                        <a:tabLst>
                          <a:tab pos="494665" algn="l"/>
                        </a:tabLst>
                      </a:pPr>
                      <a:r>
                        <a:rPr sz="1000" spc="-50" dirty="0">
                          <a:latin typeface="ＭＳ ゴシック"/>
                          <a:cs typeface="ＭＳ ゴシック"/>
                        </a:rPr>
                        <a:t>講</a:t>
                      </a:r>
                      <a:r>
                        <a:rPr sz="1000" dirty="0">
                          <a:latin typeface="ＭＳ ゴシック"/>
                          <a:cs typeface="ＭＳ ゴシック"/>
                        </a:rPr>
                        <a:t>	師</a:t>
                      </a:r>
                      <a:r>
                        <a:rPr sz="1000" spc="-50" dirty="0">
                          <a:latin typeface="ＭＳ ゴシック"/>
                          <a:cs typeface="ＭＳ ゴシック"/>
                        </a:rPr>
                        <a:t>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1049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500">
                        <a:latin typeface="ＭＳ ゴシック"/>
                        <a:cs typeface="ＭＳ ゴシック"/>
                      </a:endParaRPr>
                    </a:p>
                  </a:txBody>
                  <a:tcPr marL="0" marR="0" marT="5334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04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000" spc="-10" dirty="0">
                          <a:latin typeface="ＭＳ ゴシック"/>
                          <a:cs typeface="ＭＳ ゴシック"/>
                        </a:rPr>
                        <a:t>参 加 者：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1049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ja-JP" altLang="en-US" sz="700" spc="-20">
                          <a:latin typeface="ＭＳ ゴシック"/>
                          <a:cs typeface="ＭＳ ゴシック"/>
                        </a:rPr>
                        <a:t>申請</a:t>
                      </a:r>
                      <a:r>
                        <a:rPr sz="700" spc="-20">
                          <a:latin typeface="ＭＳ ゴシック"/>
                          <a:cs typeface="ＭＳ ゴシック"/>
                        </a:rPr>
                        <a:t>事業</a:t>
                      </a:r>
                      <a:r>
                        <a:rPr lang="ja-JP" altLang="en-US" sz="700" spc="-20">
                          <a:latin typeface="ＭＳ ゴシック"/>
                          <a:cs typeface="ＭＳ ゴシック"/>
                        </a:rPr>
                        <a:t>者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0">
                          <a:latin typeface="ＭＳ ゴシック"/>
                          <a:cs typeface="ＭＳ ゴシック"/>
                        </a:rPr>
                        <a:t>協力事業</a:t>
                      </a:r>
                      <a:r>
                        <a:rPr lang="ja-JP" altLang="en-US" sz="700" spc="-20">
                          <a:latin typeface="ＭＳ ゴシック"/>
                          <a:cs typeface="ＭＳ ゴシック"/>
                        </a:rPr>
                        <a:t>者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5" dirty="0">
                          <a:latin typeface="ＭＳ ゴシック"/>
                          <a:cs typeface="ＭＳ ゴシック"/>
                        </a:rPr>
                        <a:t>林災防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5" dirty="0">
                          <a:latin typeface="ＭＳ ゴシック"/>
                          <a:cs typeface="ＭＳ ゴシック"/>
                        </a:rPr>
                        <a:t>監督署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5" dirty="0">
                          <a:latin typeface="ＭＳ ゴシック"/>
                          <a:cs typeface="ＭＳ ゴシック"/>
                        </a:rPr>
                        <a:t>国有林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600" spc="-20" dirty="0">
                          <a:latin typeface="ＭＳ ゴシック"/>
                          <a:cs typeface="ＭＳ ゴシック"/>
                        </a:rPr>
                        <a:t>(人)</a:t>
                      </a:r>
                      <a:endParaRPr sz="6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04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0" dirty="0">
                          <a:latin typeface="ＭＳ ゴシック"/>
                          <a:cs typeface="ＭＳ ゴシック"/>
                        </a:rPr>
                        <a:t>都道府県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5" dirty="0">
                          <a:latin typeface="ＭＳ ゴシック"/>
                          <a:cs typeface="ＭＳ ゴシック"/>
                        </a:rPr>
                        <a:t>市町村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30" dirty="0">
                          <a:latin typeface="ＭＳ ゴシック"/>
                          <a:cs typeface="ＭＳ ゴシック"/>
                        </a:rPr>
                        <a:t>一般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spc="-25" dirty="0">
                          <a:latin typeface="ＭＳ ゴシック"/>
                          <a:cs typeface="ＭＳ ゴシック"/>
                        </a:rPr>
                        <a:t>その他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3746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700" spc="-50" dirty="0">
                          <a:latin typeface="ＭＳ ゴシック"/>
                          <a:cs typeface="ＭＳ ゴシック"/>
                        </a:rPr>
                        <a:t>計</a:t>
                      </a:r>
                      <a:endParaRPr sz="700">
                        <a:latin typeface="ＭＳ ゴシック"/>
                        <a:cs typeface="ＭＳ ゴシック"/>
                      </a:endParaRPr>
                    </a:p>
                  </a:txBody>
                  <a:tcPr marL="0" marR="0" marT="4318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900">
                        <a:latin typeface="ＭＳ ゴシック"/>
                        <a:cs typeface="ＭＳ ゴシック"/>
                      </a:endParaRPr>
                    </a:p>
                  </a:txBody>
                  <a:tcPr marL="0" marR="0" marT="2095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94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89535" algn="l">
                        <a:lnSpc>
                          <a:spcPts val="1195"/>
                        </a:lnSpc>
                      </a:pPr>
                      <a:r>
                        <a:rPr sz="1000" spc="-10" dirty="0">
                          <a:latin typeface="ＭＳ ゴシック"/>
                          <a:cs typeface="ＭＳ ゴシック"/>
                        </a:rPr>
                        <a:t>研修内容：</a:t>
                      </a:r>
                      <a:endParaRPr sz="1000">
                        <a:latin typeface="ＭＳ ゴシック"/>
                        <a:cs typeface="ＭＳ ゴシック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58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spc="-50">
                          <a:latin typeface="ＭＳ ゴシック"/>
                          <a:cs typeface="ＭＳ ゴシック"/>
                        </a:rPr>
                        <a:t>①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23495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100" spc="-50" dirty="0">
                          <a:latin typeface="ＭＳ ゴシック"/>
                          <a:cs typeface="ＭＳ ゴシック"/>
                        </a:rPr>
                        <a:t>②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016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023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100" spc="-50" dirty="0">
                          <a:latin typeface="ＭＳ ゴシック"/>
                          <a:cs typeface="ＭＳ ゴシック"/>
                        </a:rPr>
                        <a:t>③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016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16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100" spc="-50" dirty="0">
                          <a:latin typeface="ＭＳ ゴシック"/>
                          <a:cs typeface="ＭＳ ゴシック"/>
                        </a:rPr>
                        <a:t>④</a:t>
                      </a:r>
                      <a:endParaRPr sz="1100">
                        <a:latin typeface="ＭＳ ゴシック"/>
                        <a:cs typeface="ＭＳ ゴシック"/>
                      </a:endParaRPr>
                    </a:p>
                  </a:txBody>
                  <a:tcPr marL="0" marR="0" marT="1016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769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600" spc="-10" dirty="0">
                          <a:latin typeface="游ゴシック"/>
                          <a:cs typeface="游ゴシック"/>
                        </a:rPr>
                        <a:t>写真添付欄</a:t>
                      </a:r>
                      <a:endParaRPr sz="600">
                        <a:latin typeface="游ゴシック"/>
                        <a:cs typeface="游ゴシック"/>
                      </a:endParaRPr>
                    </a:p>
                  </a:txBody>
                  <a:tcPr marL="0" marR="0" marT="4064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3046730" y="622300"/>
            <a:ext cx="1463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ＭＳ ゴシック"/>
                <a:cs typeface="ＭＳ ゴシック"/>
              </a:rPr>
              <a:t>実績報告書概要版</a:t>
            </a:r>
            <a:endParaRPr sz="1400">
              <a:latin typeface="ＭＳ ゴシック"/>
              <a:cs typeface="ＭＳ 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64</Words>
  <Application>Microsoft Office PowerPoint</Application>
  <PresentationFormat>ユーザー設定</PresentationFormat>
  <Paragraphs>68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Calibri</vt:lpstr>
      <vt:lpstr>Times New Roman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成田</dc:creator>
  <cp:lastModifiedBy>fmv1 realize</cp:lastModifiedBy>
  <cp:revision>9</cp:revision>
  <dcterms:created xsi:type="dcterms:W3CDTF">2026-03-10T08:12:06Z</dcterms:created>
  <dcterms:modified xsi:type="dcterms:W3CDTF">2026-03-31T09:00:11Z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2026-03-10T00:00:00Z</vt:filetime>
  </property>
  <property fmtid="{D5CDD505-2E9C-101B-9397-08002B2CF9AE}" pid="3" name="Creator">
    <vt:lpwstr>Excel 用 Acrobat PDFMaker 25</vt:lpwstr>
  </property>
  <property fmtid="{D5CDD505-2E9C-101B-9397-08002B2CF9AE}" pid="4" name="LastSaved">
    <vt:filetime>2026-03-10T00:00:00Z</vt:filetime>
  </property>
  <property fmtid="{D5CDD505-2E9C-101B-9397-08002B2CF9AE}" pid="5" name="Producer">
    <vt:lpwstr>Adobe PDF Library 25.1.231</vt:lpwstr>
  </property>
</Properties>
</file>