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D7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82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ja-JP" sz="4400" b="0" strike="noStrike" spc="-1">
                <a:solidFill>
                  <a:srgbClr val="000000"/>
                </a:solidFill>
                <a:latin typeface="Calibri"/>
              </a:rPr>
              <a:t>スライドを移動するにはクリックします。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000" b="0" strike="noStrike" spc="-1">
                <a:latin typeface="Arial"/>
              </a:rPr>
              <a:t>クリックしてノート書式の編集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A243B0D5-D967-4534-88B8-F5F1D3ACCF27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0113" y="738188"/>
            <a:ext cx="4935537" cy="3703637"/>
          </a:xfrm>
          <a:prstGeom prst="rect">
            <a:avLst/>
          </a:prstGeom>
        </p:spPr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71400" y="4687920"/>
            <a:ext cx="5392440" cy="443988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67" name="TextShape 3"/>
          <p:cNvSpPr txBox="1"/>
          <p:nvPr/>
        </p:nvSpPr>
        <p:spPr>
          <a:xfrm>
            <a:off x="3814920" y="9371160"/>
            <a:ext cx="2918880" cy="4932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BE7C486C-517B-4AB7-A478-3C0EB846E478}" type="slidenum">
              <a:rPr lang="en-US" sz="12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1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0113" y="738188"/>
            <a:ext cx="4935537" cy="3703637"/>
          </a:xfrm>
          <a:prstGeom prst="rect">
            <a:avLst/>
          </a:prstGeom>
        </p:spPr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71400" y="4687920"/>
            <a:ext cx="5392440" cy="443988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70" name="TextShape 3"/>
          <p:cNvSpPr txBox="1"/>
          <p:nvPr/>
        </p:nvSpPr>
        <p:spPr>
          <a:xfrm>
            <a:off x="3814920" y="9371160"/>
            <a:ext cx="2918880" cy="4932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1E2028AC-EEA9-4090-8B1C-73F70333809B}" type="slidenum">
              <a:rPr lang="en-US" sz="12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2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ja-JP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ja-JP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ja-JP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ja-JP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ja-JP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ja-JP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ja-JP" sz="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ja-JP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ja-JP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ja-JP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ja-JP" sz="4400" b="0" strike="noStrike" spc="-1">
                <a:solidFill>
                  <a:srgbClr val="000000"/>
                </a:solidFill>
                <a:latin typeface="Calibri"/>
              </a:rPr>
              <a:t>マスター タイトルの書式設定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2DF66F24-F0FB-40DD-8836-0606144DC593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5/11/2023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9C6DCE45-187B-489F-ACEF-936910AB15E2}" type="slidenum">
              <a:rPr lang="en-US" sz="1200" b="0" strike="noStrike" spc="-1">
                <a:solidFill>
                  <a:srgbClr val="898989"/>
                </a:solidFill>
                <a:latin typeface="Calibri"/>
                <a:ea typeface="ＭＳ Ｐゴシック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3200" b="0" strike="noStrike" spc="-1">
                <a:solidFill>
                  <a:srgbClr val="000000"/>
                </a:solidFill>
                <a:latin typeface="Calibri"/>
              </a:rPr>
              <a:t>アウトラインテキストの書式を編集するにはクリックします。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ja-JP" sz="2400" b="0" strike="noStrike" spc="-1">
                <a:solidFill>
                  <a:srgbClr val="000000"/>
                </a:solidFill>
                <a:latin typeface="Calibri"/>
              </a:rPr>
              <a:t>2レベル目のアウトライン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000" b="0" strike="noStrike" spc="-1">
                <a:solidFill>
                  <a:srgbClr val="000000"/>
                </a:solidFill>
                <a:latin typeface="Calibri"/>
              </a:rPr>
              <a:t>3レベル目のアウトライン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ja-JP" sz="2000" b="0" strike="noStrike" spc="-1">
                <a:solidFill>
                  <a:srgbClr val="000000"/>
                </a:solidFill>
                <a:latin typeface="Calibri"/>
              </a:rPr>
              <a:t>4レベル目のアウトライン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000" b="0" strike="noStrike" spc="-1">
                <a:solidFill>
                  <a:srgbClr val="000000"/>
                </a:solidFill>
                <a:latin typeface="Calibri"/>
              </a:rPr>
              <a:t>5レベル目のアウトライン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000" b="0" strike="noStrike" spc="-1">
                <a:solidFill>
                  <a:srgbClr val="000000"/>
                </a:solidFill>
                <a:latin typeface="Calibri"/>
              </a:rPr>
              <a:t>6レベル目のアウトライン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000" b="0" strike="noStrike" spc="-1">
                <a:solidFill>
                  <a:srgbClr val="000000"/>
                </a:solidFill>
                <a:latin typeface="Calibri"/>
              </a:rPr>
              <a:t>7レベル目のアウトライン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0" y="404640"/>
            <a:ext cx="9143640" cy="43308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　　　　</a:t>
            </a:r>
            <a:r>
              <a:rPr lang="ja-JP" altLang="en-US" sz="18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実績報告書概要版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48" name="CustomShape 2"/>
          <p:cNvSpPr/>
          <p:nvPr/>
        </p:nvSpPr>
        <p:spPr>
          <a:xfrm>
            <a:off x="6267600" y="116640"/>
            <a:ext cx="2882112" cy="30632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（別記様式第７号　第</a:t>
            </a:r>
            <a:r>
              <a:rPr lang="en-US" altLang="ja-JP" sz="14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18</a:t>
            </a:r>
            <a:r>
              <a:rPr lang="en-US" sz="14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第１項関係）</a:t>
            </a:r>
            <a:endParaRPr lang="en-US" sz="1400" b="0" strike="noStrike" spc="-1" dirty="0">
              <a:latin typeface="Arial"/>
            </a:endParaRPr>
          </a:p>
        </p:txBody>
      </p:sp>
      <p:graphicFrame>
        <p:nvGraphicFramePr>
          <p:cNvPr id="52" name="Table 6"/>
          <p:cNvGraphicFramePr/>
          <p:nvPr>
            <p:extLst>
              <p:ext uri="{D42A27DB-BD31-4B8C-83A1-F6EECF244321}">
                <p14:modId xmlns:p14="http://schemas.microsoft.com/office/powerpoint/2010/main" val="2473989955"/>
              </p:ext>
            </p:extLst>
          </p:nvPr>
        </p:nvGraphicFramePr>
        <p:xfrm>
          <a:off x="234416" y="1097280"/>
          <a:ext cx="8673277" cy="5490334"/>
        </p:xfrm>
        <a:graphic>
          <a:graphicData uri="http://schemas.openxmlformats.org/drawingml/2006/table">
            <a:tbl>
              <a:tblPr/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7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155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45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100" b="0" strike="noStrike" spc="-1" dirty="0">
                          <a:solidFill>
                            <a:srgbClr val="000000"/>
                          </a:solidFill>
                          <a:highlight>
                            <a:srgbClr val="C0D7F1"/>
                          </a:highlight>
                          <a:latin typeface="ＭＳ ゴシック"/>
                          <a:ea typeface="ＭＳ ゴシック"/>
                        </a:rPr>
                        <a:t>代表補助事業者</a:t>
                      </a:r>
                      <a:endParaRPr lang="en-US" sz="1100" b="0" strike="noStrike" spc="-1" dirty="0">
                        <a:highlight>
                          <a:srgbClr val="C0D7F1"/>
                        </a:highlight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highlight>
                            <a:srgbClr val="C0D7F1"/>
                          </a:highlight>
                          <a:latin typeface="ＭＳ ゴシック"/>
                          <a:ea typeface="ＭＳ ゴシック"/>
                        </a:rPr>
                        <a:t>団　体　名</a:t>
                      </a:r>
                      <a:endParaRPr lang="en-US" sz="1200" b="0" strike="noStrike" spc="-1" dirty="0">
                        <a:highlight>
                          <a:srgbClr val="C0D7F1"/>
                        </a:highlight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0D7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ＭＳ ゴシック"/>
                          <a:ea typeface="ＭＳ ゴシック"/>
                        </a:rPr>
                        <a:t>所　在　地　</a:t>
                      </a:r>
                      <a:endParaRPr lang="en-US" sz="12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0D7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7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200" b="0" strike="noStrike" spc="-1" dirty="0">
                          <a:solidFill>
                            <a:srgbClr val="000000"/>
                          </a:solidFill>
                          <a:highlight>
                            <a:srgbClr val="C0D7F1"/>
                          </a:highlight>
                          <a:latin typeface="ＭＳ ゴシック"/>
                          <a:ea typeface="ＭＳ ゴシック"/>
                        </a:rPr>
                        <a:t>補助金</a:t>
                      </a: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highlight>
                            <a:srgbClr val="C0D7F1"/>
                          </a:highlight>
                          <a:latin typeface="ＭＳ ゴシック"/>
                          <a:ea typeface="ＭＳ ゴシック"/>
                        </a:rPr>
                        <a:t>額</a:t>
                      </a:r>
                      <a:endParaRPr lang="en-US" sz="1200" b="0" strike="noStrike" spc="-1" dirty="0">
                        <a:highlight>
                          <a:srgbClr val="C0D7F1"/>
                        </a:highlight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0" strike="noStrike" spc="-1" dirty="0">
                          <a:solidFill>
                            <a:srgbClr val="000000"/>
                          </a:solidFill>
                          <a:highlight>
                            <a:srgbClr val="C0D7F1"/>
                          </a:highlight>
                          <a:latin typeface="ＭＳ ゴシック"/>
                          <a:ea typeface="ＭＳ ゴシック"/>
                        </a:rPr>
                        <a:t>（</a:t>
                      </a:r>
                      <a:r>
                        <a:rPr lang="ja-JP" altLang="en-US" sz="1100" b="0" strike="noStrike" spc="-1" dirty="0">
                          <a:solidFill>
                            <a:srgbClr val="000000"/>
                          </a:solidFill>
                          <a:highlight>
                            <a:srgbClr val="C0D7F1"/>
                          </a:highlight>
                          <a:latin typeface="ＭＳ ゴシック"/>
                          <a:ea typeface="ＭＳ ゴシック"/>
                        </a:rPr>
                        <a:t>実績金額</a:t>
                      </a:r>
                      <a:r>
                        <a:rPr lang="en-US" sz="1100" b="0" strike="noStrike" spc="-1" dirty="0">
                          <a:solidFill>
                            <a:srgbClr val="000000"/>
                          </a:solidFill>
                          <a:highlight>
                            <a:srgbClr val="C0D7F1"/>
                          </a:highlight>
                          <a:latin typeface="ＭＳ ゴシック"/>
                          <a:ea typeface="ＭＳ ゴシック"/>
                        </a:rPr>
                        <a:t>）　</a:t>
                      </a:r>
                      <a:endParaRPr lang="en-US" sz="1100" b="0" strike="noStrike" spc="-1" dirty="0">
                        <a:highlight>
                          <a:srgbClr val="C0D7F1"/>
                        </a:highlight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0D7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100" b="0" strike="noStrike" spc="-1" dirty="0">
                          <a:solidFill>
                            <a:srgbClr val="0070C0"/>
                          </a:solidFill>
                          <a:latin typeface="+mn-lt"/>
                        </a:rPr>
                        <a:t>（</a:t>
                      </a:r>
                      <a:r>
                        <a:rPr lang="en-US" altLang="ja-JP" sz="1100" b="0" strike="noStrike" spc="-1" dirty="0">
                          <a:solidFill>
                            <a:srgbClr val="0070C0"/>
                          </a:solidFill>
                          <a:latin typeface="+mn-lt"/>
                        </a:rPr>
                        <a:t> </a:t>
                      </a:r>
                      <a:r>
                        <a:rPr lang="ja-JP" altLang="en-US" sz="1100" b="0" strike="noStrike" spc="-1" dirty="0">
                          <a:solidFill>
                            <a:srgbClr val="0070C0"/>
                          </a:solidFill>
                          <a:latin typeface="+mn-lt"/>
                        </a:rPr>
                        <a:t>研修費を含む総額を記載 ）　　</a:t>
                      </a:r>
                      <a:r>
                        <a:rPr lang="ja-JP" altLang="en-US" sz="1100" b="0" strike="noStrike" spc="-1" dirty="0">
                          <a:solidFill>
                            <a:schemeClr val="tx1"/>
                          </a:solidFill>
                          <a:latin typeface="+mn-lt"/>
                        </a:rPr>
                        <a:t>円</a:t>
                      </a:r>
                      <a:endParaRPr lang="en-US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200" b="0" strike="noStrike" spc="-1" dirty="0">
                          <a:latin typeface="Arial"/>
                        </a:rPr>
                        <a:t>事業実施担当者</a:t>
                      </a:r>
                      <a:endParaRPr lang="en-US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200" b="0" strike="noStrike" spc="-1" dirty="0">
                          <a:solidFill>
                            <a:srgbClr val="000000"/>
                          </a:solidFill>
                          <a:latin typeface="ＭＳ ゴシック"/>
                          <a:ea typeface="ＭＳ ゴシック"/>
                        </a:rPr>
                        <a:t>役職</a:t>
                      </a: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ＭＳ ゴシック"/>
                          <a:ea typeface="ＭＳ ゴシック"/>
                        </a:rPr>
                        <a:t>・</a:t>
                      </a:r>
                      <a:r>
                        <a:rPr lang="ja-JP" altLang="en-US" sz="1200" b="0" strike="noStrike" spc="-1" dirty="0">
                          <a:solidFill>
                            <a:srgbClr val="000000"/>
                          </a:solidFill>
                          <a:latin typeface="ＭＳ ゴシック"/>
                          <a:ea typeface="ＭＳ ゴシック"/>
                        </a:rPr>
                        <a:t>氏名</a:t>
                      </a:r>
                      <a:endParaRPr lang="en-US" sz="12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0D7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713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200" b="0" strike="noStrike" spc="-1" dirty="0">
                          <a:solidFill>
                            <a:srgbClr val="000000"/>
                          </a:solidFill>
                          <a:highlight>
                            <a:srgbClr val="C0D7F1"/>
                          </a:highlight>
                          <a:latin typeface="ＭＳ ゴシック"/>
                          <a:ea typeface="ＭＳ ゴシック"/>
                        </a:rPr>
                        <a:t>事業実施結果</a:t>
                      </a:r>
                      <a:endParaRPr lang="en-US" sz="1200" b="0" strike="noStrike" spc="-1" dirty="0">
                        <a:highlight>
                          <a:srgbClr val="C0D7F1"/>
                        </a:highlight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0D7F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100" b="1" strike="noStrike" spc="299" dirty="0">
                          <a:solidFill>
                            <a:srgbClr val="000000"/>
                          </a:solidFill>
                          <a:latin typeface="ＭＳ ゴシック"/>
                          <a:ea typeface="ＭＳ ゴシック"/>
                        </a:rPr>
                        <a:t>導入した林業労働安全衛生装備・装置の期待した効果に対する評価</a:t>
                      </a:r>
                      <a:endParaRPr lang="en-US" sz="11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4246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100" b="0" strike="noStrike" spc="-1" dirty="0">
                          <a:solidFill>
                            <a:srgbClr val="0070C0"/>
                          </a:solidFill>
                          <a:latin typeface="+mn-lt"/>
                        </a:rPr>
                        <a:t>①　ヘルメット（</a:t>
                      </a:r>
                      <a:r>
                        <a:rPr lang="en-US" altLang="ja-JP" sz="1100" b="0" strike="noStrike" spc="-1" dirty="0">
                          <a:solidFill>
                            <a:srgbClr val="0070C0"/>
                          </a:solidFill>
                          <a:latin typeface="+mn-lt"/>
                        </a:rPr>
                        <a:t>A</a:t>
                      </a:r>
                      <a:r>
                        <a:rPr lang="ja-JP" altLang="en-US" sz="1100" b="0" strike="noStrike" spc="-1" dirty="0">
                          <a:solidFill>
                            <a:srgbClr val="0070C0"/>
                          </a:solidFill>
                          <a:latin typeface="+mn-lt"/>
                        </a:rPr>
                        <a:t>社：製品名）　数量　</a:t>
                      </a:r>
                      <a:endParaRPr lang="en-US" sz="1100" b="0" strike="noStrike" spc="-1" dirty="0">
                        <a:solidFill>
                          <a:srgbClr val="0070C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100" b="0" strike="noStrike" spc="-1" dirty="0">
                          <a:solidFill>
                            <a:srgbClr val="0070C0"/>
                          </a:solidFill>
                          <a:latin typeface="+mn-lt"/>
                        </a:rPr>
                        <a:t>　・以下、評価を簡潔に記載</a:t>
                      </a:r>
                      <a:endParaRPr lang="en-US" altLang="ja-JP" sz="1100" b="0" strike="noStrike" spc="-1" dirty="0">
                        <a:solidFill>
                          <a:srgbClr val="0070C0"/>
                        </a:solidFill>
                        <a:latin typeface="+mn-l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100" b="0" strike="noStrike" spc="-1" dirty="0">
                        <a:solidFill>
                          <a:srgbClr val="0070C0"/>
                        </a:solidFill>
                        <a:latin typeface="+mn-l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100" b="0" strike="noStrike" spc="-1" dirty="0">
                          <a:solidFill>
                            <a:srgbClr val="0070C0"/>
                          </a:solidFill>
                          <a:latin typeface="+mn-lt"/>
                        </a:rPr>
                        <a:t>②　ヘルメット（</a:t>
                      </a:r>
                      <a:r>
                        <a:rPr lang="en-US" altLang="ja-JP" sz="1100" b="0" strike="noStrike" spc="-1" dirty="0">
                          <a:solidFill>
                            <a:srgbClr val="0070C0"/>
                          </a:solidFill>
                          <a:latin typeface="+mn-lt"/>
                        </a:rPr>
                        <a:t>B</a:t>
                      </a:r>
                      <a:r>
                        <a:rPr lang="ja-JP" altLang="en-US" sz="1100" b="0" strike="noStrike" spc="-1" dirty="0">
                          <a:solidFill>
                            <a:srgbClr val="0070C0"/>
                          </a:solidFill>
                          <a:latin typeface="+mn-lt"/>
                        </a:rPr>
                        <a:t>社：製品名）　数量　</a:t>
                      </a:r>
                      <a:endParaRPr lang="en-US" altLang="ja-JP" sz="1100" b="0" strike="noStrike" spc="-1" dirty="0">
                        <a:solidFill>
                          <a:srgbClr val="0070C0"/>
                        </a:solidFill>
                        <a:latin typeface="+mn-l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100" b="0" strike="noStrike" spc="-1" dirty="0">
                          <a:solidFill>
                            <a:srgbClr val="0070C0"/>
                          </a:solidFill>
                          <a:latin typeface="+mn-lt"/>
                        </a:rPr>
                        <a:t>　・以下、評価を簡潔に記載</a:t>
                      </a:r>
                      <a:endParaRPr lang="en-US" altLang="ja-JP" sz="1100" b="0" strike="noStrike" spc="-1" dirty="0">
                        <a:solidFill>
                          <a:srgbClr val="0070C0"/>
                        </a:solidFill>
                        <a:latin typeface="+mn-l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100" b="0" strike="noStrike" spc="-1" dirty="0">
                        <a:solidFill>
                          <a:srgbClr val="0070C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100" b="0" strike="noStrike" spc="-1" dirty="0">
                          <a:solidFill>
                            <a:srgbClr val="0070C0"/>
                          </a:solidFill>
                          <a:latin typeface="+mn-lt"/>
                        </a:rPr>
                        <a:t>③　防護ズボン（</a:t>
                      </a:r>
                      <a:r>
                        <a:rPr lang="en-US" altLang="ja-JP" sz="1100" b="0" strike="noStrike" spc="-1" dirty="0">
                          <a:solidFill>
                            <a:srgbClr val="0070C0"/>
                          </a:solidFill>
                          <a:latin typeface="+mn-lt"/>
                        </a:rPr>
                        <a:t>W</a:t>
                      </a:r>
                      <a:r>
                        <a:rPr lang="ja-JP" altLang="en-US" sz="1100" b="0" strike="noStrike" spc="-1" dirty="0">
                          <a:solidFill>
                            <a:srgbClr val="0070C0"/>
                          </a:solidFill>
                          <a:latin typeface="+mn-lt"/>
                        </a:rPr>
                        <a:t>社：製品名）　数量　</a:t>
                      </a:r>
                      <a:endParaRPr lang="en-US" altLang="ja-JP" sz="1100" b="0" strike="noStrike" spc="-1" dirty="0">
                        <a:solidFill>
                          <a:srgbClr val="0070C0"/>
                        </a:solidFill>
                        <a:latin typeface="+mn-l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100" b="0" strike="noStrike" spc="-1" dirty="0">
                          <a:solidFill>
                            <a:srgbClr val="0070C0"/>
                          </a:solidFill>
                          <a:latin typeface="+mn-lt"/>
                        </a:rPr>
                        <a:t>　・以下、評価を簡潔に記載</a:t>
                      </a:r>
                      <a:endParaRPr lang="en-US" altLang="ja-JP" sz="1100" b="0" strike="noStrike" spc="-1" dirty="0">
                        <a:solidFill>
                          <a:srgbClr val="0070C0"/>
                        </a:solidFill>
                        <a:latin typeface="+mn-l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100" b="0" strike="noStrike" spc="-1" dirty="0">
                        <a:solidFill>
                          <a:srgbClr val="00206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100" b="0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100" b="0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100" b="0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100" b="0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100" b="0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100" b="0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100" b="0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100" b="0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100" b="0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100" b="0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100" b="0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100" b="0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100" b="0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100" b="0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100" b="0" strike="noStrike" spc="-1" dirty="0">
                          <a:solidFill>
                            <a:srgbClr val="FF0000"/>
                          </a:solidFill>
                          <a:latin typeface="Arial"/>
                        </a:rPr>
                        <a:t>　　　　　　</a:t>
                      </a:r>
                      <a:endParaRPr lang="en-US" sz="1100" b="0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テキスト ボックス 29">
            <a:extLst>
              <a:ext uri="{FF2B5EF4-FFF2-40B4-BE49-F238E27FC236}">
                <a16:creationId xmlns:a16="http://schemas.microsoft.com/office/drawing/2014/main" id="{21D1786D-91CF-4AEF-8C75-5AA1E89F3A85}"/>
              </a:ext>
            </a:extLst>
          </p:cNvPr>
          <p:cNvSpPr txBox="1"/>
          <p:nvPr/>
        </p:nvSpPr>
        <p:spPr>
          <a:xfrm>
            <a:off x="2971930" y="5340099"/>
            <a:ext cx="3537026" cy="51188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ja-JP" sz="1200" dirty="0">
                <a:solidFill>
                  <a:srgbClr val="0070C0"/>
                </a:solidFill>
                <a:effectLst/>
                <a:latin typeface="+mn-lt"/>
                <a:ea typeface="+mn-ea"/>
                <a:cs typeface="+mn-cs"/>
              </a:rPr>
              <a:t>・写真は必要に応じて３～</a:t>
            </a:r>
            <a:r>
              <a:rPr kumimoji="1" lang="ja-JP" altLang="en-US" sz="1200" dirty="0">
                <a:solidFill>
                  <a:srgbClr val="0070C0"/>
                </a:solidFill>
                <a:effectLst/>
                <a:latin typeface="+mn-lt"/>
                <a:ea typeface="+mn-ea"/>
                <a:cs typeface="+mn-cs"/>
              </a:rPr>
              <a:t>８</a:t>
            </a:r>
            <a:r>
              <a:rPr kumimoji="1" lang="ja-JP" altLang="ja-JP" sz="1200" dirty="0">
                <a:solidFill>
                  <a:srgbClr val="0070C0"/>
                </a:solidFill>
                <a:effectLst/>
                <a:latin typeface="+mn-lt"/>
                <a:ea typeface="+mn-ea"/>
                <a:cs typeface="+mn-cs"/>
              </a:rPr>
              <a:t>枚程度貼り付ける。</a:t>
            </a:r>
            <a:endParaRPr lang="ja-JP" altLang="ja-JP" sz="2000" dirty="0">
              <a:solidFill>
                <a:srgbClr val="0070C0"/>
              </a:solidFill>
              <a:effectLst/>
            </a:endParaRPr>
          </a:p>
          <a:p>
            <a:r>
              <a:rPr kumimoji="1" lang="ja-JP" altLang="ja-JP" sz="1200" dirty="0">
                <a:solidFill>
                  <a:srgbClr val="0070C0"/>
                </a:solidFill>
                <a:effectLst/>
                <a:latin typeface="+mn-lt"/>
                <a:ea typeface="+mn-ea"/>
                <a:cs typeface="+mn-cs"/>
              </a:rPr>
              <a:t>・写真に添えて装備品の名称を明記</a:t>
            </a:r>
            <a:r>
              <a:rPr kumimoji="1" lang="ja-JP" altLang="en-US" sz="1200" dirty="0">
                <a:solidFill>
                  <a:srgbClr val="0070C0"/>
                </a:solidFill>
                <a:effectLst/>
                <a:latin typeface="+mn-lt"/>
                <a:ea typeface="+mn-ea"/>
                <a:cs typeface="+mn-cs"/>
              </a:rPr>
              <a:t>する</a:t>
            </a:r>
            <a:r>
              <a:rPr kumimoji="1" lang="ja-JP" altLang="ja-JP" sz="1200" dirty="0">
                <a:solidFill>
                  <a:srgbClr val="0070C0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ja-JP" altLang="ja-JP" sz="2000" dirty="0">
              <a:solidFill>
                <a:srgbClr val="0070C0"/>
              </a:solidFill>
              <a:effectLst/>
            </a:endParaRPr>
          </a:p>
          <a:p>
            <a:endParaRPr kumimoji="1" lang="ja-JP" altLang="en-US" sz="1800" b="0" dirty="0">
              <a:solidFill>
                <a:srgbClr val="002060"/>
              </a:solidFill>
            </a:endParaRPr>
          </a:p>
        </p:txBody>
      </p:sp>
      <p:sp>
        <p:nvSpPr>
          <p:cNvPr id="5" name="テキスト ボックス 20">
            <a:extLst>
              <a:ext uri="{FF2B5EF4-FFF2-40B4-BE49-F238E27FC236}">
                <a16:creationId xmlns:a16="http://schemas.microsoft.com/office/drawing/2014/main" id="{96CF537B-8CE5-43A8-9BF6-4BB0CACB9A5A}"/>
              </a:ext>
            </a:extLst>
          </p:cNvPr>
          <p:cNvSpPr txBox="1"/>
          <p:nvPr/>
        </p:nvSpPr>
        <p:spPr>
          <a:xfrm>
            <a:off x="4571054" y="2675254"/>
            <a:ext cx="4176938" cy="709690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 b="0" dirty="0">
                <a:solidFill>
                  <a:srgbClr val="0070C0"/>
                </a:solidFill>
              </a:rPr>
              <a:t>・各装備品ごと、各メーカごとに記載する。</a:t>
            </a:r>
            <a:endParaRPr kumimoji="1" lang="en-US" altLang="ja-JP" sz="1200" b="0" dirty="0">
              <a:solidFill>
                <a:srgbClr val="0070C0"/>
              </a:solidFill>
            </a:endParaRPr>
          </a:p>
          <a:p>
            <a:r>
              <a:rPr kumimoji="1" lang="ja-JP" altLang="en-US" sz="1200" b="0" dirty="0">
                <a:solidFill>
                  <a:srgbClr val="0070C0"/>
                </a:solidFill>
              </a:rPr>
              <a:t>・評価は、装着性、機能性、費用対効果、課題等について</a:t>
            </a:r>
            <a:endParaRPr kumimoji="1" lang="en-US" altLang="ja-JP" sz="1200" b="0" dirty="0">
              <a:solidFill>
                <a:srgbClr val="0070C0"/>
              </a:solidFill>
            </a:endParaRPr>
          </a:p>
          <a:p>
            <a:r>
              <a:rPr kumimoji="1" lang="ja-JP" altLang="en-US" sz="1200" b="0" dirty="0">
                <a:solidFill>
                  <a:srgbClr val="0070C0"/>
                </a:solidFill>
              </a:rPr>
              <a:t>　簡潔に記載する。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0" y="404640"/>
            <a:ext cx="9143640" cy="43308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　　　　実績報告書概要版</a:t>
            </a:r>
            <a:endParaRPr lang="en-US" sz="1800" b="0" strike="noStrike" spc="-1">
              <a:latin typeface="Arial"/>
            </a:endParaRPr>
          </a:p>
        </p:txBody>
      </p:sp>
      <p:graphicFrame>
        <p:nvGraphicFramePr>
          <p:cNvPr id="56" name="Table 2"/>
          <p:cNvGraphicFramePr/>
          <p:nvPr>
            <p:extLst>
              <p:ext uri="{D42A27DB-BD31-4B8C-83A1-F6EECF244321}">
                <p14:modId xmlns:p14="http://schemas.microsoft.com/office/powerpoint/2010/main" val="3327507100"/>
              </p:ext>
            </p:extLst>
          </p:nvPr>
        </p:nvGraphicFramePr>
        <p:xfrm>
          <a:off x="319596" y="908640"/>
          <a:ext cx="8646852" cy="5421139"/>
        </p:xfrm>
        <a:graphic>
          <a:graphicData uri="http://schemas.openxmlformats.org/drawingml/2006/table">
            <a:tbl>
              <a:tblPr/>
              <a:tblGrid>
                <a:gridCol w="1128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17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948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ＭＳ ゴシック"/>
                          <a:ea typeface="ＭＳ ゴシック"/>
                        </a:rPr>
                        <a:t>事業実施結果</a:t>
                      </a:r>
                      <a:endParaRPr lang="en-US" sz="12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0D7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strike="noStrike" spc="299" dirty="0">
                          <a:solidFill>
                            <a:srgbClr val="000000"/>
                          </a:solidFill>
                          <a:latin typeface="ＭＳ ゴシック"/>
                          <a:ea typeface="ＭＳ ゴシック"/>
                        </a:rPr>
                        <a:t>研修開催概要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1659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latin typeface="ＭＳ ゴシック"/>
                          <a:ea typeface="ＭＳ ゴシック"/>
                        </a:rPr>
                        <a:t>研 修 名：</a:t>
                      </a:r>
                      <a:endParaRPr lang="en-US" sz="14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latin typeface="ＭＳ ゴシック"/>
                          <a:ea typeface="ＭＳ ゴシック"/>
                        </a:rPr>
                        <a:t>開催日時：</a:t>
                      </a:r>
                      <a:endParaRPr lang="en-US" sz="14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latin typeface="ＭＳ ゴシック"/>
                          <a:ea typeface="ＭＳ ゴシック"/>
                        </a:rPr>
                        <a:t>開催場所：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latin typeface="ＭＳ ゴシック"/>
                          <a:ea typeface="ＭＳ ゴシック"/>
                        </a:rPr>
                        <a:t>講</a:t>
                      </a:r>
                      <a:r>
                        <a:rPr lang="ja-JP" altLang="en-US" sz="1400" b="0" strike="noStrike" spc="-1" dirty="0">
                          <a:solidFill>
                            <a:srgbClr val="000000"/>
                          </a:solidFill>
                          <a:latin typeface="ＭＳ ゴシック"/>
                          <a:ea typeface="ＭＳ ゴシック"/>
                        </a:rPr>
                        <a:t>　　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latin typeface="ＭＳ ゴシック"/>
                          <a:ea typeface="ＭＳ ゴシック"/>
                        </a:rPr>
                        <a:t>師</a:t>
                      </a:r>
                      <a:r>
                        <a:rPr lang="ja-JP" altLang="en-US" sz="1400" b="0" strike="noStrike" spc="-1" dirty="0">
                          <a:solidFill>
                            <a:srgbClr val="000000"/>
                          </a:solidFill>
                          <a:latin typeface="ＭＳ ゴシック"/>
                          <a:ea typeface="ＭＳ ゴシック"/>
                        </a:rPr>
                        <a:t>：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latin typeface="ＭＳ ゴシック"/>
                          <a:ea typeface="ＭＳ ゴシック"/>
                        </a:rPr>
                        <a:t>　</a:t>
                      </a:r>
                      <a:endParaRPr lang="en-US" sz="14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latin typeface="ＭＳ ゴシック"/>
                          <a:ea typeface="ＭＳ ゴシック"/>
                        </a:rPr>
                        <a:t>参 加 者</a:t>
                      </a:r>
                      <a:r>
                        <a:rPr lang="ja-JP" altLang="en-US" sz="1400" b="0" strike="noStrike" spc="-1" dirty="0">
                          <a:solidFill>
                            <a:srgbClr val="000000"/>
                          </a:solidFill>
                          <a:latin typeface="ＭＳ ゴシック"/>
                          <a:ea typeface="ＭＳ ゴシック"/>
                        </a:rPr>
                        <a:t>：</a:t>
                      </a:r>
                      <a:endParaRPr lang="en-US" sz="14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latin typeface="ＭＳ ゴシック"/>
                          <a:ea typeface="ＭＳ ゴシック"/>
                        </a:rPr>
                        <a:t>研修内容：　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400" b="0" strike="noStrike" spc="-1" dirty="0">
                        <a:solidFill>
                          <a:srgbClr val="000000"/>
                        </a:solidFill>
                        <a:latin typeface="ＭＳ ゴシック"/>
                        <a:ea typeface="ＭＳ ゴシック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400" b="0" strike="noStrike" spc="-1" dirty="0">
                        <a:solidFill>
                          <a:srgbClr val="000000"/>
                        </a:solidFill>
                        <a:latin typeface="ＭＳ ゴシック"/>
                        <a:ea typeface="ＭＳ ゴシック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400" b="0" strike="noStrike" spc="-1" dirty="0">
                        <a:solidFill>
                          <a:srgbClr val="000000"/>
                        </a:solidFill>
                        <a:latin typeface="ＭＳ ゴシック"/>
                        <a:ea typeface="ＭＳ ゴシック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400" b="0" strike="noStrike" spc="-1" dirty="0">
                        <a:solidFill>
                          <a:srgbClr val="000000"/>
                        </a:solidFill>
                        <a:latin typeface="ＭＳ ゴシック"/>
                        <a:ea typeface="ＭＳ ゴシック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400" b="0" strike="noStrike" spc="-1" dirty="0">
                        <a:solidFill>
                          <a:srgbClr val="000000"/>
                        </a:solidFill>
                        <a:latin typeface="ＭＳ ゴシック"/>
                        <a:ea typeface="ＭＳ ゴシック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400" b="0" strike="noStrike" spc="-1" dirty="0">
                        <a:solidFill>
                          <a:srgbClr val="000000"/>
                        </a:solidFill>
                        <a:latin typeface="ＭＳ ゴシック"/>
                        <a:ea typeface="ＭＳ ゴシック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400" b="0" strike="noStrike" spc="-1" dirty="0">
                        <a:solidFill>
                          <a:srgbClr val="000000"/>
                        </a:solidFill>
                        <a:latin typeface="ＭＳ ゴシック"/>
                        <a:ea typeface="ＭＳ ゴシック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400" b="0" strike="noStrike" spc="-1" dirty="0">
                        <a:solidFill>
                          <a:srgbClr val="000000"/>
                        </a:solidFill>
                        <a:latin typeface="ＭＳ ゴシック"/>
                        <a:ea typeface="ＭＳ ゴシック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400" b="0" strike="noStrike" spc="-1" dirty="0">
                        <a:solidFill>
                          <a:srgbClr val="000000"/>
                        </a:solidFill>
                        <a:latin typeface="ＭＳ ゴシック"/>
                        <a:ea typeface="ＭＳ ゴシック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400" b="0" strike="noStrike" spc="-1" dirty="0">
                        <a:solidFill>
                          <a:srgbClr val="000000"/>
                        </a:solidFill>
                        <a:latin typeface="ＭＳ ゴシック"/>
                        <a:ea typeface="ＭＳ ゴシック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400" b="0" strike="noStrike" spc="-1" dirty="0">
                        <a:solidFill>
                          <a:srgbClr val="000000"/>
                        </a:solidFill>
                        <a:latin typeface="ＭＳ ゴシック"/>
                        <a:ea typeface="ＭＳ ゴシック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strike="noStrike" spc="-1" dirty="0">
                          <a:solidFill>
                            <a:srgbClr val="FF0000"/>
                          </a:solidFill>
                          <a:latin typeface="+mn-lt"/>
                        </a:rPr>
                        <a:t>　　　　　　　　　　　</a:t>
                      </a:r>
                      <a:endParaRPr lang="en-US" altLang="ja-JP" sz="1400" b="0" strike="noStrike" spc="-1" dirty="0">
                        <a:solidFill>
                          <a:srgbClr val="FF0000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b="0" strike="noStrike" spc="-1" dirty="0">
                        <a:solidFill>
                          <a:srgbClr val="FF0000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strike="noStrike" spc="-1" dirty="0">
                          <a:solidFill>
                            <a:srgbClr val="FF0000"/>
                          </a:solidFill>
                          <a:latin typeface="+mn-lt"/>
                        </a:rPr>
                        <a:t>　　　　　　　　　　　　</a:t>
                      </a:r>
                      <a:endParaRPr lang="en-US" altLang="ja-JP" sz="1400" b="0" strike="noStrike" spc="-1" dirty="0">
                        <a:solidFill>
                          <a:srgbClr val="FF0000"/>
                        </a:solidFill>
                        <a:latin typeface="+mn-l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7" name="CustomShape 3"/>
          <p:cNvSpPr/>
          <p:nvPr/>
        </p:nvSpPr>
        <p:spPr>
          <a:xfrm>
            <a:off x="7584840" y="116640"/>
            <a:ext cx="15526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（別記様式第７号）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61" name="CustomShape 7"/>
          <p:cNvSpPr/>
          <p:nvPr/>
        </p:nvSpPr>
        <p:spPr>
          <a:xfrm>
            <a:off x="257453" y="6372484"/>
            <a:ext cx="608760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u="sng" strike="noStrike" spc="-1" dirty="0">
                <a:solidFill>
                  <a:srgbClr val="FF0000"/>
                </a:solidFill>
                <a:uFillTx/>
                <a:latin typeface="HGSｺﾞｼｯｸE"/>
                <a:ea typeface="HGSｺﾞｼｯｸE"/>
              </a:rPr>
              <a:t>※　</a:t>
            </a:r>
            <a:r>
              <a:rPr lang="en-US" sz="1200" u="sng" strike="noStrike" spc="-1" dirty="0" err="1">
                <a:solidFill>
                  <a:srgbClr val="FF0000"/>
                </a:solidFill>
                <a:uFillTx/>
                <a:latin typeface="HGSｺﾞｼｯｸE"/>
                <a:ea typeface="HGSｺﾞｼｯｸE"/>
              </a:rPr>
              <a:t>本様式は、企画運営委員会及びリアライズホームページで使用します</a:t>
            </a:r>
            <a:r>
              <a:rPr lang="en-US" sz="1200" u="sng" strike="noStrike" spc="-1" dirty="0">
                <a:solidFill>
                  <a:srgbClr val="FF0000"/>
                </a:solidFill>
                <a:uFillTx/>
                <a:latin typeface="HGSｺﾞｼｯｸE"/>
                <a:ea typeface="HGSｺﾞｼｯｸE"/>
              </a:rPr>
              <a:t>。</a:t>
            </a:r>
            <a:endParaRPr lang="en-US" sz="1200" strike="noStrike" spc="-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2" name="テキスト ボックス 29">
            <a:extLst>
              <a:ext uri="{FF2B5EF4-FFF2-40B4-BE49-F238E27FC236}">
                <a16:creationId xmlns:a16="http://schemas.microsoft.com/office/drawing/2014/main" id="{21D1786D-91CF-4AEF-8C75-5AA1E89F3A85}"/>
              </a:ext>
            </a:extLst>
          </p:cNvPr>
          <p:cNvSpPr txBox="1"/>
          <p:nvPr/>
        </p:nvSpPr>
        <p:spPr>
          <a:xfrm>
            <a:off x="3847142" y="4916129"/>
            <a:ext cx="2572131" cy="30571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ja-JP" sz="1200" dirty="0">
                <a:solidFill>
                  <a:srgbClr val="0070C0"/>
                </a:solidFill>
                <a:effectLst/>
                <a:latin typeface="+mn-lt"/>
                <a:ea typeface="+mn-ea"/>
                <a:cs typeface="+mn-cs"/>
              </a:rPr>
              <a:t>・写真は３</a:t>
            </a:r>
            <a:r>
              <a:rPr kumimoji="1" lang="ja-JP" altLang="en-US" sz="1200" dirty="0">
                <a:solidFill>
                  <a:srgbClr val="0070C0"/>
                </a:solidFill>
                <a:effectLst/>
                <a:latin typeface="+mn-lt"/>
                <a:ea typeface="+mn-ea"/>
                <a:cs typeface="+mn-cs"/>
              </a:rPr>
              <a:t>～４</a:t>
            </a:r>
            <a:r>
              <a:rPr kumimoji="1" lang="ja-JP" altLang="ja-JP" sz="1200" dirty="0">
                <a:solidFill>
                  <a:srgbClr val="0070C0"/>
                </a:solidFill>
                <a:effectLst/>
                <a:latin typeface="+mn-lt"/>
                <a:ea typeface="+mn-ea"/>
                <a:cs typeface="+mn-cs"/>
              </a:rPr>
              <a:t>枚程度貼り付ける。</a:t>
            </a:r>
            <a:endParaRPr lang="ja-JP" altLang="ja-JP" sz="2000" dirty="0">
              <a:solidFill>
                <a:srgbClr val="0070C0"/>
              </a:solidFill>
              <a:effectLst/>
            </a:endParaRPr>
          </a:p>
          <a:p>
            <a:endParaRPr kumimoji="1" lang="ja-JP" altLang="en-US" sz="1800" b="0" dirty="0">
              <a:solidFill>
                <a:srgbClr val="002060"/>
              </a:solidFill>
            </a:endParaRPr>
          </a:p>
        </p:txBody>
      </p:sp>
      <p:sp>
        <p:nvSpPr>
          <p:cNvPr id="3" name="テキスト ボックス 20">
            <a:extLst>
              <a:ext uri="{FF2B5EF4-FFF2-40B4-BE49-F238E27FC236}">
                <a16:creationId xmlns:a16="http://schemas.microsoft.com/office/drawing/2014/main" id="{D4726816-2049-4F01-8303-B4B2C355F34B}"/>
              </a:ext>
            </a:extLst>
          </p:cNvPr>
          <p:cNvSpPr txBox="1"/>
          <p:nvPr/>
        </p:nvSpPr>
        <p:spPr>
          <a:xfrm>
            <a:off x="3458021" y="1604660"/>
            <a:ext cx="4126819" cy="67442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 dirty="0">
                <a:solidFill>
                  <a:srgbClr val="FF0000"/>
                </a:solidFill>
              </a:rPr>
              <a:t> </a:t>
            </a:r>
            <a:r>
              <a:rPr kumimoji="1" lang="ja-JP" altLang="en-US" sz="1200" dirty="0">
                <a:solidFill>
                  <a:srgbClr val="0070C0"/>
                </a:solidFill>
              </a:rPr>
              <a:t>講　　師： 所属と氏名を記載する。</a:t>
            </a:r>
            <a:endParaRPr kumimoji="1" lang="en-US" altLang="ja-JP" sz="1200" dirty="0">
              <a:solidFill>
                <a:srgbClr val="0070C0"/>
              </a:solidFill>
            </a:endParaRPr>
          </a:p>
          <a:p>
            <a:r>
              <a:rPr kumimoji="1" lang="ja-JP" altLang="en-US" sz="1200" dirty="0">
                <a:solidFill>
                  <a:srgbClr val="0070C0"/>
                </a:solidFill>
              </a:rPr>
              <a:t> 参  加  者： 行政からの参加者は所属と人数を記載する。</a:t>
            </a:r>
            <a:endParaRPr kumimoji="1" lang="en-US" altLang="ja-JP" sz="1200" dirty="0">
              <a:solidFill>
                <a:srgbClr val="0070C0"/>
              </a:solidFill>
            </a:endParaRPr>
          </a:p>
          <a:p>
            <a:r>
              <a:rPr kumimoji="1" lang="ja-JP" altLang="en-US" sz="1200" dirty="0">
                <a:solidFill>
                  <a:srgbClr val="0070C0"/>
                </a:solidFill>
              </a:rPr>
              <a:t> 研修内容： 箇条書きで簡潔に記載する。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248</Words>
  <Application>Microsoft Office PowerPoint</Application>
  <PresentationFormat>画面に合わせる (4:3)</PresentationFormat>
  <Paragraphs>72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HGSｺﾞｼｯｸE</vt:lpstr>
      <vt:lpstr>ＭＳ ゴシック</vt:lpstr>
      <vt:lpstr>Arial</vt:lpstr>
      <vt:lpstr>Calibri</vt:lpstr>
      <vt:lpstr>Symbol</vt:lpstr>
      <vt:lpstr>Times New Roman</vt:lpstr>
      <vt:lpstr>Wingdings</vt:lpstr>
      <vt:lpstr>Office Theme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fmv1 realize</dc:creator>
  <dc:description/>
  <cp:lastModifiedBy>realize fmv1</cp:lastModifiedBy>
  <cp:revision>29</cp:revision>
  <dcterms:created xsi:type="dcterms:W3CDTF">2015-08-06T04:09:57Z</dcterms:created>
  <dcterms:modified xsi:type="dcterms:W3CDTF">2023-05-11T00:50:56Z</dcterms:modified>
  <dc:language>ja-JP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画面に合わせる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