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ja-JP" sz="4400" b="0" strike="noStrike" spc="-1">
                <a:solidFill>
                  <a:srgbClr val="000000"/>
                </a:solidFill>
                <a:latin typeface="Calibri"/>
              </a:rPr>
              <a:t>スライドを移動するにはクリックします。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クリックしてノート書式の編集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243B0D5-D967-4534-88B8-F5F1D3ACCF2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</p:spPr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71400" y="4687920"/>
            <a:ext cx="5392440" cy="44398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67" name="TextShape 3"/>
          <p:cNvSpPr txBox="1"/>
          <p:nvPr/>
        </p:nvSpPr>
        <p:spPr>
          <a:xfrm>
            <a:off x="3814920" y="9371160"/>
            <a:ext cx="2918880" cy="493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BE7C486C-517B-4AB7-A478-3C0EB846E478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ＭＳ Ｐゴシック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71400" y="4687920"/>
            <a:ext cx="5392440" cy="44398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0" name="TextShape 3"/>
          <p:cNvSpPr txBox="1"/>
          <p:nvPr/>
        </p:nvSpPr>
        <p:spPr>
          <a:xfrm>
            <a:off x="3814920" y="9371160"/>
            <a:ext cx="2918880" cy="493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1E2028AC-EEA9-4090-8B1C-73F70333809B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ＭＳ Ｐゴシック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ja-JP" sz="4400" b="0" strike="noStrike" spc="-1">
                <a:solidFill>
                  <a:srgbClr val="000000"/>
                </a:solidFill>
                <a:latin typeface="Calibri"/>
              </a:rPr>
              <a:t>マスター タイトルの書式設定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2DF66F24-F0FB-40DD-8836-0606144DC593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5/11/2023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C6DCE45-187B-489F-ACEF-936910AB15E2}" type="slidenum">
              <a:rPr lang="en-US" sz="1200" b="0" strike="noStrike" spc="-1">
                <a:solidFill>
                  <a:srgbClr val="898989"/>
                </a:solidFill>
                <a:latin typeface="Calibri"/>
                <a:ea typeface="ＭＳ Ｐゴシック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3200" b="0" strike="noStrike" spc="-1">
                <a:solidFill>
                  <a:srgbClr val="000000"/>
                </a:solid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400" b="0" strike="noStrike" spc="-1">
                <a:solidFill>
                  <a:srgbClr val="000000"/>
                </a:solidFill>
                <a:latin typeface="Calibri"/>
              </a:rPr>
              <a:t>2レベル目のアウトライン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3レベル目のアウトライン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4レベル目のアウトライン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5レベル目のアウトライン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6レベル目のアウトライン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404640"/>
            <a:ext cx="9143640" cy="43308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ＭＳ Ｐゴシック"/>
              </a:rPr>
              <a:t>　　　　</a:t>
            </a:r>
            <a:r>
              <a:rPr lang="ja-JP" altLang="en-US" sz="1800" b="0" strike="noStrike" spc="-1" dirty="0">
                <a:solidFill>
                  <a:srgbClr val="000000"/>
                </a:solidFill>
                <a:latin typeface="Calibri"/>
                <a:ea typeface="ＭＳ Ｐゴシック"/>
              </a:rPr>
              <a:t>実績報告書概要版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6267600" y="116640"/>
            <a:ext cx="2882112" cy="3063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ＭＳ Ｐゴシック"/>
              </a:rPr>
              <a:t>（別記様式第７号　第</a:t>
            </a:r>
            <a:r>
              <a:rPr lang="en-US" altLang="ja-JP" sz="1400" b="0" strike="noStrike" spc="-1" dirty="0">
                <a:solidFill>
                  <a:srgbClr val="000000"/>
                </a:solidFill>
                <a:latin typeface="Calibri"/>
                <a:ea typeface="ＭＳ Ｐゴシック"/>
              </a:rPr>
              <a:t>18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ＭＳ Ｐゴシック"/>
              </a:rPr>
              <a:t>第１項関係）</a:t>
            </a:r>
            <a:endParaRPr lang="en-US" sz="1400" b="0" strike="noStrike" spc="-1" dirty="0">
              <a:latin typeface="Arial"/>
            </a:endParaRPr>
          </a:p>
        </p:txBody>
      </p:sp>
      <p:graphicFrame>
        <p:nvGraphicFramePr>
          <p:cNvPr id="52" name="Table 6"/>
          <p:cNvGraphicFramePr/>
          <p:nvPr>
            <p:extLst>
              <p:ext uri="{D42A27DB-BD31-4B8C-83A1-F6EECF244321}">
                <p14:modId xmlns:p14="http://schemas.microsoft.com/office/powerpoint/2010/main" val="2473989955"/>
              </p:ext>
            </p:extLst>
          </p:nvPr>
        </p:nvGraphicFramePr>
        <p:xfrm>
          <a:off x="234416" y="1097280"/>
          <a:ext cx="8673277" cy="5490334"/>
        </p:xfrm>
        <a:graphic>
          <a:graphicData uri="http://schemas.openxmlformats.org/drawingml/2006/table">
            <a:tbl>
              <a:tblPr/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5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代表補助事業者</a:t>
                      </a:r>
                      <a:endParaRPr lang="en-US" sz="1100" b="0" strike="noStrike" spc="-1" dirty="0">
                        <a:highlight>
                          <a:srgbClr val="C0D7F1"/>
                        </a:highlight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団　体　名</a:t>
                      </a:r>
                      <a:endParaRPr lang="en-US" sz="1200" b="0" strike="noStrike" spc="-1" dirty="0">
                        <a:highlight>
                          <a:srgbClr val="C0D7F1"/>
                        </a:highlight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所　在　地　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7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2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補助金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額</a:t>
                      </a:r>
                      <a:endParaRPr lang="en-US" sz="1200" b="0" strike="noStrike" spc="-1" dirty="0">
                        <a:highlight>
                          <a:srgbClr val="C0D7F1"/>
                        </a:highlight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（</a:t>
                      </a:r>
                      <a:r>
                        <a:rPr lang="ja-JP" altLang="en-US" sz="11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実績金額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）　</a:t>
                      </a:r>
                      <a:endParaRPr lang="en-US" sz="1100" b="0" strike="noStrike" spc="-1" dirty="0">
                        <a:highlight>
                          <a:srgbClr val="C0D7F1"/>
                        </a:highlight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（</a:t>
                      </a:r>
                      <a:r>
                        <a:rPr lang="en-US" altLang="ja-JP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研修費を含む総額を記載 ）　　</a:t>
                      </a:r>
                      <a:r>
                        <a:rPr lang="ja-JP" altLang="en-US" sz="11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円</a:t>
                      </a:r>
                      <a:endParaRPr lang="en-US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200" b="0" strike="noStrike" spc="-1" dirty="0">
                          <a:latin typeface="Arial"/>
                        </a:rPr>
                        <a:t>事業実施担当者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2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役職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・</a:t>
                      </a:r>
                      <a:r>
                        <a:rPr lang="ja-JP" altLang="en-US" sz="12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氏名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1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200" b="0" strike="noStrike" spc="-1" dirty="0">
                          <a:solidFill>
                            <a:srgbClr val="000000"/>
                          </a:solidFill>
                          <a:highlight>
                            <a:srgbClr val="C0D7F1"/>
                          </a:highlight>
                          <a:latin typeface="ＭＳ ゴシック"/>
                          <a:ea typeface="ＭＳ ゴシック"/>
                        </a:rPr>
                        <a:t>事業実施結果</a:t>
                      </a:r>
                      <a:endParaRPr lang="en-US" sz="1200" b="0" strike="noStrike" spc="-1" dirty="0">
                        <a:highlight>
                          <a:srgbClr val="C0D7F1"/>
                        </a:highlight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b="1" strike="noStrike" spc="299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導入した林業労働安全衛生装備・装置の期待した効果に対する評価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246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①　ヘルメット（</a:t>
                      </a:r>
                      <a:r>
                        <a:rPr lang="en-US" altLang="ja-JP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A</a:t>
                      </a: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社：製品名）　数量　</a:t>
                      </a:r>
                      <a:endParaRPr lang="en-US" sz="1100" b="0" strike="noStrike" spc="-1" dirty="0">
                        <a:solidFill>
                          <a:srgbClr val="0070C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　・以下、評価を簡潔に記載</a:t>
                      </a:r>
                      <a:endParaRPr lang="en-US" altLang="ja-JP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②　ヘルメット（</a:t>
                      </a:r>
                      <a:r>
                        <a:rPr lang="en-US" altLang="ja-JP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B</a:t>
                      </a: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社：製品名）　数量　</a:t>
                      </a:r>
                      <a:endParaRPr lang="en-US" altLang="ja-JP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　・以下、評価を簡潔に記載</a:t>
                      </a:r>
                      <a:endParaRPr lang="en-US" altLang="ja-JP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0070C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③　防護ズボン（</a:t>
                      </a:r>
                      <a:r>
                        <a:rPr lang="en-US" altLang="ja-JP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W</a:t>
                      </a: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社：製品名）　数量　</a:t>
                      </a:r>
                      <a:endParaRPr lang="en-US" altLang="ja-JP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0070C0"/>
                          </a:solidFill>
                          <a:latin typeface="+mn-lt"/>
                        </a:rPr>
                        <a:t>　・以下、評価を簡潔に記載</a:t>
                      </a:r>
                      <a:endParaRPr lang="en-US" altLang="ja-JP" sz="1100" b="0" strike="noStrike" spc="-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00206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　　　　　　</a:t>
                      </a:r>
                      <a:endParaRPr lang="en-US" sz="11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9">
            <a:extLst>
              <a:ext uri="{FF2B5EF4-FFF2-40B4-BE49-F238E27FC236}">
                <a16:creationId xmlns:a16="http://schemas.microsoft.com/office/drawing/2014/main" id="{21D1786D-91CF-4AEF-8C75-5AA1E89F3A85}"/>
              </a:ext>
            </a:extLst>
          </p:cNvPr>
          <p:cNvSpPr txBox="1"/>
          <p:nvPr/>
        </p:nvSpPr>
        <p:spPr>
          <a:xfrm>
            <a:off x="2971930" y="5340099"/>
            <a:ext cx="3537026" cy="51188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・写真は必要に応じて３～</a:t>
            </a:r>
            <a:r>
              <a:rPr kumimoji="1" lang="ja-JP" altLang="en-US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８</a:t>
            </a:r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枚程度貼り付ける。</a:t>
            </a:r>
            <a:endParaRPr lang="ja-JP" altLang="ja-JP" sz="2000" dirty="0">
              <a:solidFill>
                <a:srgbClr val="0070C0"/>
              </a:solidFill>
              <a:effectLst/>
            </a:endParaRPr>
          </a:p>
          <a:p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・写真に添えて装備品の名称を明記</a:t>
            </a:r>
            <a:r>
              <a:rPr kumimoji="1" lang="ja-JP" altLang="en-US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する</a:t>
            </a:r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ja-JP" altLang="ja-JP" sz="2000" dirty="0">
              <a:solidFill>
                <a:srgbClr val="0070C0"/>
              </a:solidFill>
              <a:effectLst/>
            </a:endParaRPr>
          </a:p>
          <a:p>
            <a:endParaRPr kumimoji="1" lang="ja-JP" altLang="en-US" sz="1800" b="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20">
            <a:extLst>
              <a:ext uri="{FF2B5EF4-FFF2-40B4-BE49-F238E27FC236}">
                <a16:creationId xmlns:a16="http://schemas.microsoft.com/office/drawing/2014/main" id="{96CF537B-8CE5-43A8-9BF6-4BB0CACB9A5A}"/>
              </a:ext>
            </a:extLst>
          </p:cNvPr>
          <p:cNvSpPr txBox="1"/>
          <p:nvPr/>
        </p:nvSpPr>
        <p:spPr>
          <a:xfrm>
            <a:off x="4571054" y="2675254"/>
            <a:ext cx="4176938" cy="70969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0" dirty="0">
                <a:solidFill>
                  <a:srgbClr val="0070C0"/>
                </a:solidFill>
              </a:rPr>
              <a:t>・各装備品ごと、各メーカごとに記載する。</a:t>
            </a:r>
            <a:endParaRPr kumimoji="1" lang="en-US" altLang="ja-JP" sz="1200" b="0" dirty="0">
              <a:solidFill>
                <a:srgbClr val="0070C0"/>
              </a:solidFill>
            </a:endParaRPr>
          </a:p>
          <a:p>
            <a:r>
              <a:rPr kumimoji="1" lang="ja-JP" altLang="en-US" sz="1200" b="0" dirty="0">
                <a:solidFill>
                  <a:srgbClr val="0070C0"/>
                </a:solidFill>
              </a:rPr>
              <a:t>・評価は、装着性、機能性、費用対効果、課題等について</a:t>
            </a:r>
            <a:endParaRPr kumimoji="1" lang="en-US" altLang="ja-JP" sz="1200" b="0" dirty="0">
              <a:solidFill>
                <a:srgbClr val="0070C0"/>
              </a:solidFill>
            </a:endParaRPr>
          </a:p>
          <a:p>
            <a:r>
              <a:rPr kumimoji="1" lang="ja-JP" altLang="en-US" sz="1200" b="0" dirty="0">
                <a:solidFill>
                  <a:srgbClr val="0070C0"/>
                </a:solidFill>
              </a:rPr>
              <a:t>　簡潔に記載する。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0" y="404640"/>
            <a:ext cx="9143640" cy="43308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ＭＳ Ｐゴシック"/>
              </a:rPr>
              <a:t>　　　　実績報告書概要版</a:t>
            </a:r>
            <a:endParaRPr lang="en-US" sz="1800" b="0" strike="noStrike" spc="-1">
              <a:latin typeface="Arial"/>
            </a:endParaRPr>
          </a:p>
        </p:txBody>
      </p:sp>
      <p:graphicFrame>
        <p:nvGraphicFramePr>
          <p:cNvPr id="56" name="Table 2"/>
          <p:cNvGraphicFramePr/>
          <p:nvPr>
            <p:extLst>
              <p:ext uri="{D42A27DB-BD31-4B8C-83A1-F6EECF244321}">
                <p14:modId xmlns:p14="http://schemas.microsoft.com/office/powerpoint/2010/main" val="3327507100"/>
              </p:ext>
            </p:extLst>
          </p:nvPr>
        </p:nvGraphicFramePr>
        <p:xfrm>
          <a:off x="319596" y="908640"/>
          <a:ext cx="8646852" cy="5421139"/>
        </p:xfrm>
        <a:graphic>
          <a:graphicData uri="http://schemas.openxmlformats.org/drawingml/2006/table">
            <a:tbl>
              <a:tblPr/>
              <a:tblGrid>
                <a:gridCol w="1128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48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事業実施結果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D7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strike="noStrike" spc="299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研修開催概要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659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研 修 名：</a:t>
                      </a:r>
                      <a:endParaRPr lang="en-US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開催日時：</a:t>
                      </a:r>
                      <a:endParaRPr lang="en-US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開催場所：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講</a:t>
                      </a:r>
                      <a:r>
                        <a:rPr lang="ja-JP" alt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　　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師</a:t>
                      </a:r>
                      <a:r>
                        <a:rPr lang="ja-JP" alt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：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　</a:t>
                      </a:r>
                      <a:endParaRPr lang="en-US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参 加 者</a:t>
                      </a:r>
                      <a:r>
                        <a:rPr lang="ja-JP" alt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：</a:t>
                      </a:r>
                      <a:endParaRPr lang="en-US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</a:rPr>
                        <a:t>研修内容：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　　　　　　　　　　　</a:t>
                      </a:r>
                      <a:endParaRPr lang="en-US" altLang="ja-JP" sz="1400" b="0" strike="noStrike" spc="-1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strike="noStrike" spc="-1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　　　　　　　　　　　　</a:t>
                      </a:r>
                      <a:endParaRPr lang="en-US" altLang="ja-JP" sz="1400" b="0" strike="noStrike" spc="-1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7" name="CustomShape 3"/>
          <p:cNvSpPr/>
          <p:nvPr/>
        </p:nvSpPr>
        <p:spPr>
          <a:xfrm>
            <a:off x="7584840" y="116640"/>
            <a:ext cx="15526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  <a:ea typeface="ＭＳ Ｐゴシック"/>
              </a:rPr>
              <a:t>（別記様式第７号）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61" name="CustomShape 7"/>
          <p:cNvSpPr/>
          <p:nvPr/>
        </p:nvSpPr>
        <p:spPr>
          <a:xfrm>
            <a:off x="257453" y="6372484"/>
            <a:ext cx="608760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u="sng" strike="noStrike" spc="-1" dirty="0">
                <a:solidFill>
                  <a:srgbClr val="FF0000"/>
                </a:solidFill>
                <a:uFillTx/>
                <a:latin typeface="HGSｺﾞｼｯｸE"/>
                <a:ea typeface="HGSｺﾞｼｯｸE"/>
              </a:rPr>
              <a:t>※　</a:t>
            </a:r>
            <a:r>
              <a:rPr lang="en-US" sz="1200" u="sng" strike="noStrike" spc="-1" dirty="0" err="1">
                <a:solidFill>
                  <a:srgbClr val="FF0000"/>
                </a:solidFill>
                <a:uFillTx/>
                <a:latin typeface="HGSｺﾞｼｯｸE"/>
                <a:ea typeface="HGSｺﾞｼｯｸE"/>
              </a:rPr>
              <a:t>本様式は、企画運営委員会及びリアライズホームページで使用します</a:t>
            </a:r>
            <a:r>
              <a:rPr lang="en-US" sz="1200" u="sng" strike="noStrike" spc="-1" dirty="0">
                <a:solidFill>
                  <a:srgbClr val="FF0000"/>
                </a:solidFill>
                <a:uFillTx/>
                <a:latin typeface="HGSｺﾞｼｯｸE"/>
                <a:ea typeface="HGSｺﾞｼｯｸE"/>
              </a:rPr>
              <a:t>。</a:t>
            </a:r>
            <a:endParaRPr lang="en-US" sz="120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" name="テキスト ボックス 29">
            <a:extLst>
              <a:ext uri="{FF2B5EF4-FFF2-40B4-BE49-F238E27FC236}">
                <a16:creationId xmlns:a16="http://schemas.microsoft.com/office/drawing/2014/main" id="{21D1786D-91CF-4AEF-8C75-5AA1E89F3A85}"/>
              </a:ext>
            </a:extLst>
          </p:cNvPr>
          <p:cNvSpPr txBox="1"/>
          <p:nvPr/>
        </p:nvSpPr>
        <p:spPr>
          <a:xfrm>
            <a:off x="3847142" y="4916129"/>
            <a:ext cx="2572131" cy="30571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・写真は３</a:t>
            </a:r>
            <a:r>
              <a:rPr kumimoji="1" lang="ja-JP" altLang="en-US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～４</a:t>
            </a:r>
            <a:r>
              <a:rPr kumimoji="1" lang="ja-JP" altLang="ja-JP" sz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枚程度貼り付ける。</a:t>
            </a:r>
            <a:endParaRPr lang="ja-JP" altLang="ja-JP" sz="2000" dirty="0">
              <a:solidFill>
                <a:srgbClr val="0070C0"/>
              </a:solidFill>
              <a:effectLst/>
            </a:endParaRPr>
          </a:p>
          <a:p>
            <a:endParaRPr kumimoji="1" lang="ja-JP" altLang="en-US" sz="1800" b="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0">
            <a:extLst>
              <a:ext uri="{FF2B5EF4-FFF2-40B4-BE49-F238E27FC236}">
                <a16:creationId xmlns:a16="http://schemas.microsoft.com/office/drawing/2014/main" id="{D4726816-2049-4F01-8303-B4B2C355F34B}"/>
              </a:ext>
            </a:extLst>
          </p:cNvPr>
          <p:cNvSpPr txBox="1"/>
          <p:nvPr/>
        </p:nvSpPr>
        <p:spPr>
          <a:xfrm>
            <a:off x="3458021" y="1604660"/>
            <a:ext cx="4126819" cy="67442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rgbClr val="FF0000"/>
                </a:solidFill>
              </a:rPr>
              <a:t> </a:t>
            </a:r>
            <a:r>
              <a:rPr kumimoji="1" lang="ja-JP" altLang="en-US" sz="1200" dirty="0">
                <a:solidFill>
                  <a:srgbClr val="0070C0"/>
                </a:solidFill>
              </a:rPr>
              <a:t>講　　師： 所属と氏名を記載する。</a:t>
            </a:r>
            <a:endParaRPr kumimoji="1" lang="en-US" altLang="ja-JP" sz="1200" dirty="0">
              <a:solidFill>
                <a:srgbClr val="0070C0"/>
              </a:solidFill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</a:rPr>
              <a:t> 参  加  者： 行政からの参加者は所属と人数を記載する。</a:t>
            </a:r>
            <a:endParaRPr kumimoji="1" lang="en-US" altLang="ja-JP" sz="1200" dirty="0">
              <a:solidFill>
                <a:srgbClr val="0070C0"/>
              </a:solidFill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</a:rPr>
              <a:t> 研修内容： 箇条書きで簡潔に記載する。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248</Words>
  <Application>Microsoft Office PowerPoint</Application>
  <PresentationFormat>画面に合わせる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HGSｺﾞｼｯｸE</vt:lpstr>
      <vt:lpstr>ＭＳ ゴシック</vt:lpstr>
      <vt:lpstr>Arial</vt:lpstr>
      <vt:lpstr>Calibri</vt:lpstr>
      <vt:lpstr>Symbol</vt:lpstr>
      <vt:lpstr>Times New Roman</vt:lpstr>
      <vt:lpstr>Wingdings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fmv1 realize</dc:creator>
  <dc:description/>
  <cp:lastModifiedBy>realize fmv1</cp:lastModifiedBy>
  <cp:revision>29</cp:revision>
  <dcterms:created xsi:type="dcterms:W3CDTF">2015-08-06T04:09:57Z</dcterms:created>
  <dcterms:modified xsi:type="dcterms:W3CDTF">2023-05-11T00:50:56Z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画面に合わせる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